
<file path=[Content_Types].xml><?xml version="1.0" encoding="utf-8"?>
<Types xmlns="http://schemas.openxmlformats.org/package/2006/content-types">
  <Default Extension="gif_256" ContentType="image/j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2" r:id="rId4"/>
    <p:sldId id="275" r:id="rId5"/>
    <p:sldId id="267" r:id="rId6"/>
    <p:sldId id="268" r:id="rId7"/>
    <p:sldId id="269" r:id="rId8"/>
    <p:sldId id="270" r:id="rId9"/>
    <p:sldId id="258" r:id="rId10"/>
    <p:sldId id="259" r:id="rId11"/>
    <p:sldId id="261" r:id="rId12"/>
    <p:sldId id="264" r:id="rId13"/>
    <p:sldId id="265" r:id="rId14"/>
    <p:sldId id="262" r:id="rId15"/>
    <p:sldId id="301" r:id="rId16"/>
    <p:sldId id="288" r:id="rId17"/>
    <p:sldId id="290" r:id="rId18"/>
    <p:sldId id="291" r:id="rId19"/>
    <p:sldId id="303" r:id="rId20"/>
    <p:sldId id="292" r:id="rId21"/>
    <p:sldId id="294" r:id="rId22"/>
    <p:sldId id="281" r:id="rId23"/>
    <p:sldId id="295" r:id="rId24"/>
    <p:sldId id="298" r:id="rId25"/>
    <p:sldId id="300" r:id="rId26"/>
    <p:sldId id="299" r:id="rId27"/>
    <p:sldId id="304" r:id="rId28"/>
    <p:sldId id="29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78" autoAdjust="0"/>
  </p:normalViewPr>
  <p:slideViewPr>
    <p:cSldViewPr snapToGrid="0" showGuides="1">
      <p:cViewPr varScale="1">
        <p:scale>
          <a:sx n="77" d="100"/>
          <a:sy n="77" d="100"/>
        </p:scale>
        <p:origin x="7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319B8-E0A5-46BE-8ECD-D6946B22FD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A5CEBE-7A41-478D-996E-0782AD525175}">
      <dgm:prSet phldrT="[Текст]"/>
      <dgm:spPr/>
      <dgm:t>
        <a:bodyPr/>
        <a:lstStyle/>
        <a:p>
          <a:r>
            <a:rPr lang="ru-RU"/>
            <a:t>Общение</a:t>
          </a:r>
        </a:p>
      </dgm:t>
    </dgm:pt>
    <dgm:pt modelId="{5BA8F348-D682-44E6-A76A-542217C9A752}" type="parTrans" cxnId="{5F1AFFCF-7B65-49E2-84CF-A65A12940CBC}">
      <dgm:prSet/>
      <dgm:spPr/>
      <dgm:t>
        <a:bodyPr/>
        <a:lstStyle/>
        <a:p>
          <a:endParaRPr lang="ru-RU"/>
        </a:p>
      </dgm:t>
    </dgm:pt>
    <dgm:pt modelId="{75159401-650E-4DF9-A640-154736C6B635}" type="sibTrans" cxnId="{5F1AFFCF-7B65-49E2-84CF-A65A12940CBC}">
      <dgm:prSet/>
      <dgm:spPr/>
      <dgm:t>
        <a:bodyPr/>
        <a:lstStyle/>
        <a:p>
          <a:endParaRPr lang="ru-RU"/>
        </a:p>
      </dgm:t>
    </dgm:pt>
    <dgm:pt modelId="{F23CCD35-561C-4216-A187-2BA57B0DC508}">
      <dgm:prSet phldrT="[Текст]"/>
      <dgm:spPr/>
      <dgm:t>
        <a:bodyPr/>
        <a:lstStyle/>
        <a:p>
          <a:r>
            <a:rPr lang="ru-RU"/>
            <a:t>Коммуникация</a:t>
          </a:r>
        </a:p>
      </dgm:t>
    </dgm:pt>
    <dgm:pt modelId="{03A35144-DD63-4A77-99FC-C0B81C10BD89}" type="parTrans" cxnId="{072E2555-BE3F-454A-BD79-8A7B70A74867}">
      <dgm:prSet/>
      <dgm:spPr/>
      <dgm:t>
        <a:bodyPr/>
        <a:lstStyle/>
        <a:p>
          <a:endParaRPr lang="ru-RU"/>
        </a:p>
      </dgm:t>
    </dgm:pt>
    <dgm:pt modelId="{CE8AB882-6626-44D8-9799-002EA09072C5}" type="sibTrans" cxnId="{072E2555-BE3F-454A-BD79-8A7B70A74867}">
      <dgm:prSet/>
      <dgm:spPr/>
      <dgm:t>
        <a:bodyPr/>
        <a:lstStyle/>
        <a:p>
          <a:endParaRPr lang="ru-RU"/>
        </a:p>
      </dgm:t>
    </dgm:pt>
    <dgm:pt modelId="{B0D5AB0C-AD38-494B-A82C-9E07D36E6A14}">
      <dgm:prSet phldrT="[Текст]"/>
      <dgm:spPr/>
      <dgm:t>
        <a:bodyPr/>
        <a:lstStyle/>
        <a:p>
          <a:r>
            <a:rPr lang="ru-RU"/>
            <a:t>Интеракция</a:t>
          </a:r>
        </a:p>
      </dgm:t>
    </dgm:pt>
    <dgm:pt modelId="{46351F3A-86FD-40CA-9D6B-3E0F18D2891D}" type="parTrans" cxnId="{AE37E01E-9914-4858-B93D-0AA3B13772A9}">
      <dgm:prSet/>
      <dgm:spPr/>
      <dgm:t>
        <a:bodyPr/>
        <a:lstStyle/>
        <a:p>
          <a:endParaRPr lang="ru-RU"/>
        </a:p>
      </dgm:t>
    </dgm:pt>
    <dgm:pt modelId="{238AE7D1-1640-4F8B-8472-5A8481D83602}" type="sibTrans" cxnId="{AE37E01E-9914-4858-B93D-0AA3B13772A9}">
      <dgm:prSet/>
      <dgm:spPr/>
      <dgm:t>
        <a:bodyPr/>
        <a:lstStyle/>
        <a:p>
          <a:endParaRPr lang="ru-RU"/>
        </a:p>
      </dgm:t>
    </dgm:pt>
    <dgm:pt modelId="{2C082906-36C9-45A9-B862-1A5717E76418}">
      <dgm:prSet phldrT="[Текст]"/>
      <dgm:spPr/>
      <dgm:t>
        <a:bodyPr/>
        <a:lstStyle/>
        <a:p>
          <a:r>
            <a:rPr lang="ru-RU"/>
            <a:t>Социальная</a:t>
          </a:r>
        </a:p>
        <a:p>
          <a:r>
            <a:rPr lang="ru-RU"/>
            <a:t>перцепция</a:t>
          </a:r>
        </a:p>
      </dgm:t>
    </dgm:pt>
    <dgm:pt modelId="{DDD129A3-3620-4DDB-9F93-2335B85D3D05}" type="parTrans" cxnId="{5BC4D9E6-40E2-4820-AEF5-2FA86978C509}">
      <dgm:prSet/>
      <dgm:spPr/>
      <dgm:t>
        <a:bodyPr/>
        <a:lstStyle/>
        <a:p>
          <a:endParaRPr lang="ru-RU"/>
        </a:p>
      </dgm:t>
    </dgm:pt>
    <dgm:pt modelId="{45361707-A974-441E-B935-72DD75055169}" type="sibTrans" cxnId="{5BC4D9E6-40E2-4820-AEF5-2FA86978C509}">
      <dgm:prSet/>
      <dgm:spPr/>
      <dgm:t>
        <a:bodyPr/>
        <a:lstStyle/>
        <a:p>
          <a:endParaRPr lang="ru-RU"/>
        </a:p>
      </dgm:t>
    </dgm:pt>
    <dgm:pt modelId="{597DFEEE-29AD-4E35-9AD8-E99DF33AAEF1}" type="pres">
      <dgm:prSet presAssocID="{2EA319B8-E0A5-46BE-8ECD-D6946B22FD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B75D4E-4A82-41FA-8552-13646B8FB7AF}" type="pres">
      <dgm:prSet presAssocID="{BDA5CEBE-7A41-478D-996E-0782AD525175}" presName="hierRoot1" presStyleCnt="0">
        <dgm:presLayoutVars>
          <dgm:hierBranch val="init"/>
        </dgm:presLayoutVars>
      </dgm:prSet>
      <dgm:spPr/>
    </dgm:pt>
    <dgm:pt modelId="{946875CF-87D8-4E2C-8F3C-72CB49A56A70}" type="pres">
      <dgm:prSet presAssocID="{BDA5CEBE-7A41-478D-996E-0782AD525175}" presName="rootComposite1" presStyleCnt="0"/>
      <dgm:spPr/>
    </dgm:pt>
    <dgm:pt modelId="{04329481-6739-43CC-8C84-88EFAC55D463}" type="pres">
      <dgm:prSet presAssocID="{BDA5CEBE-7A41-478D-996E-0782AD525175}" presName="rootText1" presStyleLbl="node0" presStyleIdx="0" presStyleCnt="1" custLinFactNeighborY="11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EC4C70-389D-4E3D-9865-5DCE1C124055}" type="pres">
      <dgm:prSet presAssocID="{BDA5CEBE-7A41-478D-996E-0782AD52517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B70D707-143F-4B7C-A9C4-032BF41A1783}" type="pres">
      <dgm:prSet presAssocID="{BDA5CEBE-7A41-478D-996E-0782AD525175}" presName="hierChild2" presStyleCnt="0"/>
      <dgm:spPr/>
    </dgm:pt>
    <dgm:pt modelId="{264B09A5-AA52-4B4B-81E1-670C76B9FD53}" type="pres">
      <dgm:prSet presAssocID="{03A35144-DD63-4A77-99FC-C0B81C10BD8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A3DB104-8B28-4784-A6E8-08C1EC72110C}" type="pres">
      <dgm:prSet presAssocID="{F23CCD35-561C-4216-A187-2BA57B0DC508}" presName="hierRoot2" presStyleCnt="0">
        <dgm:presLayoutVars>
          <dgm:hierBranch val="init"/>
        </dgm:presLayoutVars>
      </dgm:prSet>
      <dgm:spPr/>
    </dgm:pt>
    <dgm:pt modelId="{2B532E27-C050-49C1-8414-A3E0B9D68FB7}" type="pres">
      <dgm:prSet presAssocID="{F23CCD35-561C-4216-A187-2BA57B0DC508}" presName="rootComposite" presStyleCnt="0"/>
      <dgm:spPr/>
    </dgm:pt>
    <dgm:pt modelId="{A6DE64EC-48B8-4EDF-90C8-A4CE9F6C478C}" type="pres">
      <dgm:prSet presAssocID="{F23CCD35-561C-4216-A187-2BA57B0DC5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B96E15-A71C-4AE0-ADC6-DF4E0B631D6A}" type="pres">
      <dgm:prSet presAssocID="{F23CCD35-561C-4216-A187-2BA57B0DC508}" presName="rootConnector" presStyleLbl="node2" presStyleIdx="0" presStyleCnt="3"/>
      <dgm:spPr/>
      <dgm:t>
        <a:bodyPr/>
        <a:lstStyle/>
        <a:p>
          <a:endParaRPr lang="ru-RU"/>
        </a:p>
      </dgm:t>
    </dgm:pt>
    <dgm:pt modelId="{BA60334D-4DD7-48D8-9731-3A29129A9857}" type="pres">
      <dgm:prSet presAssocID="{F23CCD35-561C-4216-A187-2BA57B0DC508}" presName="hierChild4" presStyleCnt="0"/>
      <dgm:spPr/>
    </dgm:pt>
    <dgm:pt modelId="{9E28845F-26D9-4880-8DDE-FCBD62770433}" type="pres">
      <dgm:prSet presAssocID="{F23CCD35-561C-4216-A187-2BA57B0DC508}" presName="hierChild5" presStyleCnt="0"/>
      <dgm:spPr/>
    </dgm:pt>
    <dgm:pt modelId="{4DE0B73B-E8FF-4E41-A10F-7AACF8FD4A4B}" type="pres">
      <dgm:prSet presAssocID="{46351F3A-86FD-40CA-9D6B-3E0F18D2891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A234E82-DDD1-4AD4-984A-14B5B243774D}" type="pres">
      <dgm:prSet presAssocID="{B0D5AB0C-AD38-494B-A82C-9E07D36E6A14}" presName="hierRoot2" presStyleCnt="0">
        <dgm:presLayoutVars>
          <dgm:hierBranch val="init"/>
        </dgm:presLayoutVars>
      </dgm:prSet>
      <dgm:spPr/>
    </dgm:pt>
    <dgm:pt modelId="{BFA77BCF-402C-46F8-BD45-0BEA6C09A8F6}" type="pres">
      <dgm:prSet presAssocID="{B0D5AB0C-AD38-494B-A82C-9E07D36E6A14}" presName="rootComposite" presStyleCnt="0"/>
      <dgm:spPr/>
    </dgm:pt>
    <dgm:pt modelId="{06D5D1F6-0CF2-4F8F-A59B-30DA8E583D72}" type="pres">
      <dgm:prSet presAssocID="{B0D5AB0C-AD38-494B-A82C-9E07D36E6A1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2B925B-D3CA-46B9-AD56-D917D2EF07D0}" type="pres">
      <dgm:prSet presAssocID="{B0D5AB0C-AD38-494B-A82C-9E07D36E6A14}" presName="rootConnector" presStyleLbl="node2" presStyleIdx="1" presStyleCnt="3"/>
      <dgm:spPr/>
      <dgm:t>
        <a:bodyPr/>
        <a:lstStyle/>
        <a:p>
          <a:endParaRPr lang="ru-RU"/>
        </a:p>
      </dgm:t>
    </dgm:pt>
    <dgm:pt modelId="{933C0C06-9BCA-42BA-A2FC-0D65266448A4}" type="pres">
      <dgm:prSet presAssocID="{B0D5AB0C-AD38-494B-A82C-9E07D36E6A14}" presName="hierChild4" presStyleCnt="0"/>
      <dgm:spPr/>
    </dgm:pt>
    <dgm:pt modelId="{B4F44238-BEC0-4464-BB45-AD7F0D165527}" type="pres">
      <dgm:prSet presAssocID="{B0D5AB0C-AD38-494B-A82C-9E07D36E6A14}" presName="hierChild5" presStyleCnt="0"/>
      <dgm:spPr/>
    </dgm:pt>
    <dgm:pt modelId="{96567BBC-ABC0-4402-A37A-35ABBBA7814B}" type="pres">
      <dgm:prSet presAssocID="{DDD129A3-3620-4DDB-9F93-2335B85D3D0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39D558A-AC98-4CDF-9A84-C6AF6E046CD0}" type="pres">
      <dgm:prSet presAssocID="{2C082906-36C9-45A9-B862-1A5717E76418}" presName="hierRoot2" presStyleCnt="0">
        <dgm:presLayoutVars>
          <dgm:hierBranch val="init"/>
        </dgm:presLayoutVars>
      </dgm:prSet>
      <dgm:spPr/>
    </dgm:pt>
    <dgm:pt modelId="{B502C506-EB32-4400-B2BF-932816D3AD35}" type="pres">
      <dgm:prSet presAssocID="{2C082906-36C9-45A9-B862-1A5717E76418}" presName="rootComposite" presStyleCnt="0"/>
      <dgm:spPr/>
    </dgm:pt>
    <dgm:pt modelId="{83BCACA4-2309-41B9-952E-30C298FBE395}" type="pres">
      <dgm:prSet presAssocID="{2C082906-36C9-45A9-B862-1A5717E76418}" presName="rootText" presStyleLbl="node2" presStyleIdx="2" presStyleCnt="3" custLinFactNeighborX="23" custLinFactNeighborY="-1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5989F6-9404-4F68-A544-9D1AEDC8C660}" type="pres">
      <dgm:prSet presAssocID="{2C082906-36C9-45A9-B862-1A5717E76418}" presName="rootConnector" presStyleLbl="node2" presStyleIdx="2" presStyleCnt="3"/>
      <dgm:spPr/>
      <dgm:t>
        <a:bodyPr/>
        <a:lstStyle/>
        <a:p>
          <a:endParaRPr lang="ru-RU"/>
        </a:p>
      </dgm:t>
    </dgm:pt>
    <dgm:pt modelId="{DDB20A88-091A-4CBE-A644-253C3EB357D5}" type="pres">
      <dgm:prSet presAssocID="{2C082906-36C9-45A9-B862-1A5717E76418}" presName="hierChild4" presStyleCnt="0"/>
      <dgm:spPr/>
    </dgm:pt>
    <dgm:pt modelId="{563D2DF6-51BB-41CD-8502-29B95CAD714F}" type="pres">
      <dgm:prSet presAssocID="{2C082906-36C9-45A9-B862-1A5717E76418}" presName="hierChild5" presStyleCnt="0"/>
      <dgm:spPr/>
    </dgm:pt>
    <dgm:pt modelId="{5216F6F2-CC6E-41AC-985C-7FDC146339EA}" type="pres">
      <dgm:prSet presAssocID="{BDA5CEBE-7A41-478D-996E-0782AD525175}" presName="hierChild3" presStyleCnt="0"/>
      <dgm:spPr/>
    </dgm:pt>
  </dgm:ptLst>
  <dgm:cxnLst>
    <dgm:cxn modelId="{CE81B4DE-6562-4E46-973C-9663C011975F}" type="presOf" srcId="{F23CCD35-561C-4216-A187-2BA57B0DC508}" destId="{9EB96E15-A71C-4AE0-ADC6-DF4E0B631D6A}" srcOrd="1" destOrd="0" presId="urn:microsoft.com/office/officeart/2005/8/layout/orgChart1"/>
    <dgm:cxn modelId="{A6CBD445-033E-4557-A022-153E017FFDC3}" type="presOf" srcId="{B0D5AB0C-AD38-494B-A82C-9E07D36E6A14}" destId="{06D5D1F6-0CF2-4F8F-A59B-30DA8E583D72}" srcOrd="0" destOrd="0" presId="urn:microsoft.com/office/officeart/2005/8/layout/orgChart1"/>
    <dgm:cxn modelId="{7908B4DC-EDA6-44EF-BAA5-B413FBC0ED5C}" type="presOf" srcId="{2C082906-36C9-45A9-B862-1A5717E76418}" destId="{425989F6-9404-4F68-A544-9D1AEDC8C660}" srcOrd="1" destOrd="0" presId="urn:microsoft.com/office/officeart/2005/8/layout/orgChart1"/>
    <dgm:cxn modelId="{5999A872-0807-4EA3-84A0-C8C1A3D4550D}" type="presOf" srcId="{BDA5CEBE-7A41-478D-996E-0782AD525175}" destId="{DCEC4C70-389D-4E3D-9865-5DCE1C124055}" srcOrd="1" destOrd="0" presId="urn:microsoft.com/office/officeart/2005/8/layout/orgChart1"/>
    <dgm:cxn modelId="{EE37EBCF-36A4-4447-8755-99A24EB5711C}" type="presOf" srcId="{03A35144-DD63-4A77-99FC-C0B81C10BD89}" destId="{264B09A5-AA52-4B4B-81E1-670C76B9FD53}" srcOrd="0" destOrd="0" presId="urn:microsoft.com/office/officeart/2005/8/layout/orgChart1"/>
    <dgm:cxn modelId="{C2F66A58-03F6-4EB1-83BF-76F845E5759E}" type="presOf" srcId="{DDD129A3-3620-4DDB-9F93-2335B85D3D05}" destId="{96567BBC-ABC0-4402-A37A-35ABBBA7814B}" srcOrd="0" destOrd="0" presId="urn:microsoft.com/office/officeart/2005/8/layout/orgChart1"/>
    <dgm:cxn modelId="{AB9AD317-0C1E-42F1-AAC9-A056E6F27358}" type="presOf" srcId="{F23CCD35-561C-4216-A187-2BA57B0DC508}" destId="{A6DE64EC-48B8-4EDF-90C8-A4CE9F6C478C}" srcOrd="0" destOrd="0" presId="urn:microsoft.com/office/officeart/2005/8/layout/orgChart1"/>
    <dgm:cxn modelId="{78B44CEE-A383-4605-AA40-C05011310419}" type="presOf" srcId="{B0D5AB0C-AD38-494B-A82C-9E07D36E6A14}" destId="{B92B925B-D3CA-46B9-AD56-D917D2EF07D0}" srcOrd="1" destOrd="0" presId="urn:microsoft.com/office/officeart/2005/8/layout/orgChart1"/>
    <dgm:cxn modelId="{5BC4D9E6-40E2-4820-AEF5-2FA86978C509}" srcId="{BDA5CEBE-7A41-478D-996E-0782AD525175}" destId="{2C082906-36C9-45A9-B862-1A5717E76418}" srcOrd="2" destOrd="0" parTransId="{DDD129A3-3620-4DDB-9F93-2335B85D3D05}" sibTransId="{45361707-A974-441E-B935-72DD75055169}"/>
    <dgm:cxn modelId="{3CD358E6-7F8F-47A8-B887-6056D9650C67}" type="presOf" srcId="{2C082906-36C9-45A9-B862-1A5717E76418}" destId="{83BCACA4-2309-41B9-952E-30C298FBE395}" srcOrd="0" destOrd="0" presId="urn:microsoft.com/office/officeart/2005/8/layout/orgChart1"/>
    <dgm:cxn modelId="{4B1D5B2B-AF95-42CA-A61C-9A488F8BE793}" type="presOf" srcId="{2EA319B8-E0A5-46BE-8ECD-D6946B22FDBF}" destId="{597DFEEE-29AD-4E35-9AD8-E99DF33AAEF1}" srcOrd="0" destOrd="0" presId="urn:microsoft.com/office/officeart/2005/8/layout/orgChart1"/>
    <dgm:cxn modelId="{AE37E01E-9914-4858-B93D-0AA3B13772A9}" srcId="{BDA5CEBE-7A41-478D-996E-0782AD525175}" destId="{B0D5AB0C-AD38-494B-A82C-9E07D36E6A14}" srcOrd="1" destOrd="0" parTransId="{46351F3A-86FD-40CA-9D6B-3E0F18D2891D}" sibTransId="{238AE7D1-1640-4F8B-8472-5A8481D83602}"/>
    <dgm:cxn modelId="{3E8FCDA4-BC01-4630-8C86-ECBC1A3B07B3}" type="presOf" srcId="{46351F3A-86FD-40CA-9D6B-3E0F18D2891D}" destId="{4DE0B73B-E8FF-4E41-A10F-7AACF8FD4A4B}" srcOrd="0" destOrd="0" presId="urn:microsoft.com/office/officeart/2005/8/layout/orgChart1"/>
    <dgm:cxn modelId="{5F1AFFCF-7B65-49E2-84CF-A65A12940CBC}" srcId="{2EA319B8-E0A5-46BE-8ECD-D6946B22FDBF}" destId="{BDA5CEBE-7A41-478D-996E-0782AD525175}" srcOrd="0" destOrd="0" parTransId="{5BA8F348-D682-44E6-A76A-542217C9A752}" sibTransId="{75159401-650E-4DF9-A640-154736C6B635}"/>
    <dgm:cxn modelId="{072E2555-BE3F-454A-BD79-8A7B70A74867}" srcId="{BDA5CEBE-7A41-478D-996E-0782AD525175}" destId="{F23CCD35-561C-4216-A187-2BA57B0DC508}" srcOrd="0" destOrd="0" parTransId="{03A35144-DD63-4A77-99FC-C0B81C10BD89}" sibTransId="{CE8AB882-6626-44D8-9799-002EA09072C5}"/>
    <dgm:cxn modelId="{1B4592BA-3E13-4E3B-AA6D-055FD4CE8261}" type="presOf" srcId="{BDA5CEBE-7A41-478D-996E-0782AD525175}" destId="{04329481-6739-43CC-8C84-88EFAC55D463}" srcOrd="0" destOrd="0" presId="urn:microsoft.com/office/officeart/2005/8/layout/orgChart1"/>
    <dgm:cxn modelId="{FE45A3A3-22D6-4A78-85D2-C856DD84945F}" type="presParOf" srcId="{597DFEEE-29AD-4E35-9AD8-E99DF33AAEF1}" destId="{D2B75D4E-4A82-41FA-8552-13646B8FB7AF}" srcOrd="0" destOrd="0" presId="urn:microsoft.com/office/officeart/2005/8/layout/orgChart1"/>
    <dgm:cxn modelId="{EE4B694D-F9DC-4D61-9EF7-BAF0B974F3F7}" type="presParOf" srcId="{D2B75D4E-4A82-41FA-8552-13646B8FB7AF}" destId="{946875CF-87D8-4E2C-8F3C-72CB49A56A70}" srcOrd="0" destOrd="0" presId="urn:microsoft.com/office/officeart/2005/8/layout/orgChart1"/>
    <dgm:cxn modelId="{18EBFA75-79A2-496A-9853-DE2F76F2CD03}" type="presParOf" srcId="{946875CF-87D8-4E2C-8F3C-72CB49A56A70}" destId="{04329481-6739-43CC-8C84-88EFAC55D463}" srcOrd="0" destOrd="0" presId="urn:microsoft.com/office/officeart/2005/8/layout/orgChart1"/>
    <dgm:cxn modelId="{918A3145-DDFF-4B24-9D45-FA7605EBD2DB}" type="presParOf" srcId="{946875CF-87D8-4E2C-8F3C-72CB49A56A70}" destId="{DCEC4C70-389D-4E3D-9865-5DCE1C124055}" srcOrd="1" destOrd="0" presId="urn:microsoft.com/office/officeart/2005/8/layout/orgChart1"/>
    <dgm:cxn modelId="{CE2C690E-702F-4C87-B65E-A17E861FF3CF}" type="presParOf" srcId="{D2B75D4E-4A82-41FA-8552-13646B8FB7AF}" destId="{9B70D707-143F-4B7C-A9C4-032BF41A1783}" srcOrd="1" destOrd="0" presId="urn:microsoft.com/office/officeart/2005/8/layout/orgChart1"/>
    <dgm:cxn modelId="{C0E327C6-5D88-4DD8-876D-A92232AF54A7}" type="presParOf" srcId="{9B70D707-143F-4B7C-A9C4-032BF41A1783}" destId="{264B09A5-AA52-4B4B-81E1-670C76B9FD53}" srcOrd="0" destOrd="0" presId="urn:microsoft.com/office/officeart/2005/8/layout/orgChart1"/>
    <dgm:cxn modelId="{84FCE773-D739-45EF-97F1-0DF87A2F18C4}" type="presParOf" srcId="{9B70D707-143F-4B7C-A9C4-032BF41A1783}" destId="{7A3DB104-8B28-4784-A6E8-08C1EC72110C}" srcOrd="1" destOrd="0" presId="urn:microsoft.com/office/officeart/2005/8/layout/orgChart1"/>
    <dgm:cxn modelId="{44AD67C1-60AD-47E1-863A-9D61E6507678}" type="presParOf" srcId="{7A3DB104-8B28-4784-A6E8-08C1EC72110C}" destId="{2B532E27-C050-49C1-8414-A3E0B9D68FB7}" srcOrd="0" destOrd="0" presId="urn:microsoft.com/office/officeart/2005/8/layout/orgChart1"/>
    <dgm:cxn modelId="{31F36BBC-5EC1-4A3D-8446-8B38B3AAADB4}" type="presParOf" srcId="{2B532E27-C050-49C1-8414-A3E0B9D68FB7}" destId="{A6DE64EC-48B8-4EDF-90C8-A4CE9F6C478C}" srcOrd="0" destOrd="0" presId="urn:microsoft.com/office/officeart/2005/8/layout/orgChart1"/>
    <dgm:cxn modelId="{AF48716B-77F0-4923-AF18-29C67D6A3DC8}" type="presParOf" srcId="{2B532E27-C050-49C1-8414-A3E0B9D68FB7}" destId="{9EB96E15-A71C-4AE0-ADC6-DF4E0B631D6A}" srcOrd="1" destOrd="0" presId="urn:microsoft.com/office/officeart/2005/8/layout/orgChart1"/>
    <dgm:cxn modelId="{2131473D-DE73-46E2-B58F-C416AA8BAF8A}" type="presParOf" srcId="{7A3DB104-8B28-4784-A6E8-08C1EC72110C}" destId="{BA60334D-4DD7-48D8-9731-3A29129A9857}" srcOrd="1" destOrd="0" presId="urn:microsoft.com/office/officeart/2005/8/layout/orgChart1"/>
    <dgm:cxn modelId="{84556446-7F1A-456B-97A6-0CD774322C9C}" type="presParOf" srcId="{7A3DB104-8B28-4784-A6E8-08C1EC72110C}" destId="{9E28845F-26D9-4880-8DDE-FCBD62770433}" srcOrd="2" destOrd="0" presId="urn:microsoft.com/office/officeart/2005/8/layout/orgChart1"/>
    <dgm:cxn modelId="{39BE442F-8935-4310-A630-396701FF01E4}" type="presParOf" srcId="{9B70D707-143F-4B7C-A9C4-032BF41A1783}" destId="{4DE0B73B-E8FF-4E41-A10F-7AACF8FD4A4B}" srcOrd="2" destOrd="0" presId="urn:microsoft.com/office/officeart/2005/8/layout/orgChart1"/>
    <dgm:cxn modelId="{4CACEDB4-5023-4412-B6BB-68FD082951FC}" type="presParOf" srcId="{9B70D707-143F-4B7C-A9C4-032BF41A1783}" destId="{AA234E82-DDD1-4AD4-984A-14B5B243774D}" srcOrd="3" destOrd="0" presId="urn:microsoft.com/office/officeart/2005/8/layout/orgChart1"/>
    <dgm:cxn modelId="{39AB7254-63B3-490F-869C-A70085F76426}" type="presParOf" srcId="{AA234E82-DDD1-4AD4-984A-14B5B243774D}" destId="{BFA77BCF-402C-46F8-BD45-0BEA6C09A8F6}" srcOrd="0" destOrd="0" presId="urn:microsoft.com/office/officeart/2005/8/layout/orgChart1"/>
    <dgm:cxn modelId="{B54A9D13-DA66-440B-88FC-772B3F64476E}" type="presParOf" srcId="{BFA77BCF-402C-46F8-BD45-0BEA6C09A8F6}" destId="{06D5D1F6-0CF2-4F8F-A59B-30DA8E583D72}" srcOrd="0" destOrd="0" presId="urn:microsoft.com/office/officeart/2005/8/layout/orgChart1"/>
    <dgm:cxn modelId="{80116440-2494-417B-B48F-FC978A10EA9C}" type="presParOf" srcId="{BFA77BCF-402C-46F8-BD45-0BEA6C09A8F6}" destId="{B92B925B-D3CA-46B9-AD56-D917D2EF07D0}" srcOrd="1" destOrd="0" presId="urn:microsoft.com/office/officeart/2005/8/layout/orgChart1"/>
    <dgm:cxn modelId="{F5A5DABC-52A6-46D4-82E7-94201C9C9108}" type="presParOf" srcId="{AA234E82-DDD1-4AD4-984A-14B5B243774D}" destId="{933C0C06-9BCA-42BA-A2FC-0D65266448A4}" srcOrd="1" destOrd="0" presId="urn:microsoft.com/office/officeart/2005/8/layout/orgChart1"/>
    <dgm:cxn modelId="{7DB64A7B-7B70-43E1-B9E2-413C956DC21D}" type="presParOf" srcId="{AA234E82-DDD1-4AD4-984A-14B5B243774D}" destId="{B4F44238-BEC0-4464-BB45-AD7F0D165527}" srcOrd="2" destOrd="0" presId="urn:microsoft.com/office/officeart/2005/8/layout/orgChart1"/>
    <dgm:cxn modelId="{848473DB-8223-4054-A35B-33D94A09B939}" type="presParOf" srcId="{9B70D707-143F-4B7C-A9C4-032BF41A1783}" destId="{96567BBC-ABC0-4402-A37A-35ABBBA7814B}" srcOrd="4" destOrd="0" presId="urn:microsoft.com/office/officeart/2005/8/layout/orgChart1"/>
    <dgm:cxn modelId="{2C691DCC-1496-4FA4-AEE2-87B9288888FE}" type="presParOf" srcId="{9B70D707-143F-4B7C-A9C4-032BF41A1783}" destId="{939D558A-AC98-4CDF-9A84-C6AF6E046CD0}" srcOrd="5" destOrd="0" presId="urn:microsoft.com/office/officeart/2005/8/layout/orgChart1"/>
    <dgm:cxn modelId="{A2C6799C-9067-4114-AA3C-96AB247C5D23}" type="presParOf" srcId="{939D558A-AC98-4CDF-9A84-C6AF6E046CD0}" destId="{B502C506-EB32-4400-B2BF-932816D3AD35}" srcOrd="0" destOrd="0" presId="urn:microsoft.com/office/officeart/2005/8/layout/orgChart1"/>
    <dgm:cxn modelId="{5BA0E68D-E2AC-40FC-82E1-434E2979A5F2}" type="presParOf" srcId="{B502C506-EB32-4400-B2BF-932816D3AD35}" destId="{83BCACA4-2309-41B9-952E-30C298FBE395}" srcOrd="0" destOrd="0" presId="urn:microsoft.com/office/officeart/2005/8/layout/orgChart1"/>
    <dgm:cxn modelId="{C8460BD2-4120-4804-8973-63BD798225DB}" type="presParOf" srcId="{B502C506-EB32-4400-B2BF-932816D3AD35}" destId="{425989F6-9404-4F68-A544-9D1AEDC8C660}" srcOrd="1" destOrd="0" presId="urn:microsoft.com/office/officeart/2005/8/layout/orgChart1"/>
    <dgm:cxn modelId="{7EC2EDB5-005F-4487-B486-251F71783A7A}" type="presParOf" srcId="{939D558A-AC98-4CDF-9A84-C6AF6E046CD0}" destId="{DDB20A88-091A-4CBE-A644-253C3EB357D5}" srcOrd="1" destOrd="0" presId="urn:microsoft.com/office/officeart/2005/8/layout/orgChart1"/>
    <dgm:cxn modelId="{7197B2F6-7EEC-4336-AC32-E84EADC85D09}" type="presParOf" srcId="{939D558A-AC98-4CDF-9A84-C6AF6E046CD0}" destId="{563D2DF6-51BB-41CD-8502-29B95CAD714F}" srcOrd="2" destOrd="0" presId="urn:microsoft.com/office/officeart/2005/8/layout/orgChart1"/>
    <dgm:cxn modelId="{70FC4A8B-FF2C-482A-B2C5-269F5970B556}" type="presParOf" srcId="{D2B75D4E-4A82-41FA-8552-13646B8FB7AF}" destId="{5216F6F2-CC6E-41AC-985C-7FDC146339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BF114-1258-4263-8E75-6835A327F07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96312-1A94-4262-8415-D6FC495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5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A73108-1AB4-42D4-AAFC-2927F356767E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7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6312-1A94-4262-8415-D6FC4955D74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2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6312-1A94-4262-8415-D6FC4955D74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6312-1A94-4262-8415-D6FC4955D74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4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6312-1A94-4262-8415-D6FC4955D74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9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8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0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6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5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8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4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8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9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1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1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F504-A575-4A4A-9E14-AF7C54C97E4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0A070-0A86-4A8E-A045-4CE5F4206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_256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431"/>
            <a:ext cx="9144000" cy="88802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 ДЕЛОВОЙ КОММУНИКАЦИИ И ПРОФЕССИОНАЛЬНОГО ОБЩЕНИЯ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1157287"/>
            <a:ext cx="7686675" cy="50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116378"/>
            <a:ext cx="7257011" cy="6625244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/>
              <a:t>Вербальное (речевое) общение </a:t>
            </a:r>
            <a:r>
              <a:rPr lang="ru-RU" b="1" dirty="0"/>
              <a:t>присуще только человеку и в качестве обязательного условия предполагает усвоение языка. </a:t>
            </a:r>
          </a:p>
          <a:p>
            <a:r>
              <a:rPr lang="ru-RU" b="1" dirty="0"/>
              <a:t>Это сводится к развитию культуры речевого общения, умения точно формулировать свои мысли, излагать их доступным языком, своевременно реагировать на реакции партнера, убеждать его. </a:t>
            </a:r>
          </a:p>
          <a:p>
            <a:r>
              <a:rPr lang="ru-RU" b="1" dirty="0"/>
              <a:t>Культура речевого общения заключается в умелом использовании всех средств и возможностях языка. </a:t>
            </a:r>
          </a:p>
          <a:p>
            <a:r>
              <a:rPr lang="ru-RU" b="1" dirty="0" smtClean="0"/>
              <a:t> Поэтому </a:t>
            </a:r>
            <a:r>
              <a:rPr lang="ru-RU" b="1" dirty="0"/>
              <a:t>речевое общение - это процесс оформления мысли в слова и предложения, предполагающий выполнение таких коммуникативных действий, как подбор адекватных слов, построение из них предложений, говорение, </a:t>
            </a:r>
            <a:r>
              <a:rPr lang="ru-RU" b="1" dirty="0" err="1" smtClean="0"/>
              <a:t>слушани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Как </a:t>
            </a:r>
            <a:r>
              <a:rPr lang="ru-RU" b="1" dirty="0"/>
              <a:t>указывает </a:t>
            </a:r>
            <a:r>
              <a:rPr lang="ru-RU" b="1" dirty="0" err="1"/>
              <a:t>Г.М.Андреева</a:t>
            </a:r>
            <a:r>
              <a:rPr lang="ru-RU" b="1" dirty="0"/>
              <a:t>, «речь является самым универсальным средством коммуникации, поскольку при передаче информации при помощи речи менее всего теряется смысл </a:t>
            </a:r>
            <a:r>
              <a:rPr lang="ru-RU" b="1" dirty="0" smtClean="0"/>
              <a:t>сообщения»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69" y="315884"/>
            <a:ext cx="4841731" cy="5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977" y="386862"/>
            <a:ext cx="6187387" cy="62952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Само развитие вербального общения непременно опирается на невербальные средства </a:t>
            </a:r>
            <a:r>
              <a:rPr lang="ru-RU" b="1" dirty="0" smtClean="0"/>
              <a:t>коммуникации.</a:t>
            </a:r>
          </a:p>
          <a:p>
            <a:r>
              <a:rPr lang="ru-RU" b="1" dirty="0" smtClean="0"/>
              <a:t>Особый </a:t>
            </a:r>
            <a:r>
              <a:rPr lang="ru-RU" b="1" dirty="0"/>
              <a:t>интерес представляют </a:t>
            </a:r>
            <a:r>
              <a:rPr lang="ru-RU" b="1" u="sng" dirty="0"/>
              <a:t>невербальные средства и формы общения.</a:t>
            </a:r>
          </a:p>
          <a:p>
            <a:r>
              <a:rPr lang="ru-RU" b="1" dirty="0"/>
              <a:t>- оптико-кинетические — это зрительно воспринимаемые движения другого человека (жесты, мимика, пантомимика, позы, контакт глазами);</a:t>
            </a:r>
          </a:p>
          <a:p>
            <a:r>
              <a:rPr lang="ru-RU" b="1" dirty="0"/>
              <a:t>- паралингвистические, включающие ритмико-интонационные стороны речи - это качество голоса, его диапазон, тональность, тембр, сила ударения;</a:t>
            </a:r>
          </a:p>
          <a:p>
            <a:r>
              <a:rPr lang="ru-RU" b="1" dirty="0"/>
              <a:t>- экстралингвистические включают паузы и психофизиологические проявления человека (паузы, смех, плач, темп речи, кашель);</a:t>
            </a:r>
          </a:p>
          <a:p>
            <a:r>
              <a:rPr lang="ru-RU" b="1" dirty="0"/>
              <a:t>- пространственно-временные представляют собой пространственно-временные элементы ситуации общения (дистанция, время);</a:t>
            </a:r>
          </a:p>
          <a:p>
            <a:r>
              <a:rPr lang="ru-RU" b="1" dirty="0"/>
              <a:t>- </a:t>
            </a:r>
            <a:r>
              <a:rPr lang="ru-RU" b="1" dirty="0" err="1"/>
              <a:t>такесические</a:t>
            </a:r>
            <a:r>
              <a:rPr lang="ru-RU" b="1" dirty="0"/>
              <a:t> включают динамические прикосновения к партнеру по общению в форме рукопожатия, похлопывания, обнимания. поцелуя и </a:t>
            </a:r>
            <a:r>
              <a:rPr lang="ru-RU" b="1" dirty="0" err="1"/>
              <a:t>т.д</a:t>
            </a:r>
            <a:r>
              <a:rPr lang="ru-RU" b="1" dirty="0"/>
              <a:t>,</a:t>
            </a:r>
          </a:p>
          <a:p>
            <a:r>
              <a:rPr lang="en-US" b="1" dirty="0" smtClean="0"/>
              <a:t>- </a:t>
            </a:r>
            <a:r>
              <a:rPr lang="ru-RU" b="1" dirty="0" err="1" smtClean="0"/>
              <a:t>ольфакторные</a:t>
            </a:r>
            <a:r>
              <a:rPr lang="ru-RU" b="1" dirty="0"/>
              <a:t>, связанные с запахом.</a:t>
            </a:r>
          </a:p>
          <a:p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86862"/>
            <a:ext cx="5336930" cy="5969976"/>
          </a:xfrm>
        </p:spPr>
      </p:pic>
    </p:spTree>
    <p:extLst>
      <p:ext uri="{BB962C8B-B14F-4D97-AF65-F5344CB8AC3E}">
        <p14:creationId xmlns:p14="http://schemas.microsoft.com/office/powerpoint/2010/main" val="16828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6523892" cy="6585438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/>
              <a:t>1) </a:t>
            </a:r>
            <a:r>
              <a:rPr lang="ru-RU" sz="6400" b="1" u="sng" dirty="0"/>
              <a:t>Экстра- и паралингвистические </a:t>
            </a:r>
            <a:r>
              <a:rPr lang="ru-RU" sz="6400" b="1" dirty="0"/>
              <a:t>(различные </a:t>
            </a:r>
            <a:r>
              <a:rPr lang="ru-RU" sz="6400" b="1" dirty="0" err="1"/>
              <a:t>околоречевые</a:t>
            </a:r>
            <a:r>
              <a:rPr lang="ru-RU" sz="6400" b="1" dirty="0"/>
              <a:t> </a:t>
            </a:r>
            <a:r>
              <a:rPr lang="ru-RU" sz="6400" b="1" dirty="0" smtClean="0"/>
              <a:t>добавки, придающие</a:t>
            </a:r>
            <a:r>
              <a:rPr lang="ru-RU" sz="6400" b="1" dirty="0"/>
              <a:t>” общению определенную смысловую окраску - тип </a:t>
            </a:r>
            <a:r>
              <a:rPr lang="ru-RU" sz="6400" b="1" dirty="0" smtClean="0"/>
              <a:t>речи, интонирование</a:t>
            </a:r>
            <a:r>
              <a:rPr lang="ru-RU" sz="6400" b="1" dirty="0"/>
              <a:t>, паузы, смех, покашливание </a:t>
            </a:r>
            <a:r>
              <a:rPr lang="ru-RU" sz="6400" b="1" dirty="0" err="1"/>
              <a:t>ит.д</a:t>
            </a:r>
            <a:r>
              <a:rPr lang="ru-RU" sz="6400" b="1" dirty="0"/>
              <a:t>.)</a:t>
            </a:r>
          </a:p>
          <a:p>
            <a:r>
              <a:rPr lang="ru-RU" sz="6400" b="1" dirty="0"/>
              <a:t>2) </a:t>
            </a:r>
            <a:r>
              <a:rPr lang="ru-RU" sz="6400" b="1" u="sng" dirty="0" err="1"/>
              <a:t>Оптико</a:t>
            </a:r>
            <a:r>
              <a:rPr lang="ru-RU" sz="6400" b="1" u="sng" dirty="0"/>
              <a:t> - кинетические </a:t>
            </a:r>
            <a:r>
              <a:rPr lang="ru-RU" sz="6400" b="1" dirty="0"/>
              <a:t>(это то, что человек «прочитывает» на</a:t>
            </a:r>
          </a:p>
          <a:p>
            <a:r>
              <a:rPr lang="ru-RU" sz="6400" b="1" dirty="0"/>
              <a:t>расстоянии - жесты, мимика, пантомимика</a:t>
            </a:r>
            <a:r>
              <a:rPr lang="ru-RU" sz="6400" b="1" dirty="0" smtClean="0"/>
              <a:t>).</a:t>
            </a:r>
            <a:endParaRPr lang="ru-RU" sz="6400" b="1" dirty="0"/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 - это движение рук или кистей рук, они классифицируются на </a:t>
            </a:r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 функций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выполняют</a:t>
            </a:r>
            <a:r>
              <a:rPr lang="ru-RU" sz="6400" b="1" dirty="0"/>
              <a:t>:</a:t>
            </a:r>
          </a:p>
          <a:p>
            <a:r>
              <a:rPr lang="ru-RU" sz="6400" b="1" dirty="0"/>
              <a:t>- коммуникативные (заменяющие речь)</a:t>
            </a:r>
          </a:p>
          <a:p>
            <a:r>
              <a:rPr lang="ru-RU" sz="6400" b="1" dirty="0"/>
              <a:t>- описательные (их смысл понятен, выражающие отношение к людям, состояние человека. </a:t>
            </a:r>
          </a:p>
          <a:p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Мимика — это движение мышц лица.</a:t>
            </a:r>
          </a:p>
          <a:p>
            <a:r>
              <a:rPr lang="ru-RU" sz="6400" b="1" dirty="0"/>
              <a:t> 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Пантомимика — совокупность жестов, мимики и положения тела в пространстве</a:t>
            </a:r>
            <a:r>
              <a:rPr lang="ru-RU" sz="6400" b="1" dirty="0"/>
              <a:t>.</a:t>
            </a:r>
          </a:p>
          <a:p>
            <a:r>
              <a:rPr lang="ru-RU" sz="6400" b="1" dirty="0"/>
              <a:t>3) </a:t>
            </a:r>
            <a:r>
              <a:rPr lang="ru-RU" sz="6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Проксемик</a:t>
            </a:r>
            <a:r>
              <a:rPr lang="ru-RU" sz="6400" b="1" dirty="0" err="1"/>
              <a:t>а</a:t>
            </a:r>
            <a:r>
              <a:rPr lang="ru-RU" sz="6400" b="1" dirty="0"/>
              <a:t> (организация пространства и времени коммуникативного процесса) В психологии выделяют четыре дистанции общения</a:t>
            </a:r>
            <a:r>
              <a:rPr lang="ru-RU" sz="6400" b="1" dirty="0" smtClean="0"/>
              <a:t>:</a:t>
            </a:r>
            <a:endParaRPr lang="ru-RU" sz="6400" b="1" dirty="0"/>
          </a:p>
          <a:p>
            <a:r>
              <a:rPr lang="ru-RU" sz="6400" b="1" dirty="0"/>
              <a:t>- </a:t>
            </a:r>
            <a:r>
              <a:rPr lang="ru-RU" sz="6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интимная</a:t>
            </a:r>
            <a:r>
              <a:rPr lang="ru-RU" sz="6400" b="1" dirty="0"/>
              <a:t> (от 0 до 0,5 метра). На ней общаются люди, связанные, </a:t>
            </a:r>
            <a:r>
              <a:rPr lang="ru-RU" sz="6400" b="1" dirty="0" smtClean="0"/>
              <a:t>как правило</a:t>
            </a:r>
            <a:r>
              <a:rPr lang="ru-RU" sz="6400" b="1" dirty="0"/>
              <a:t>, близкими доверительными отношениями. Информация </a:t>
            </a:r>
            <a:r>
              <a:rPr lang="ru-RU" sz="6400" b="1" dirty="0" smtClean="0"/>
              <a:t>передается тихим </a:t>
            </a:r>
            <a:r>
              <a:rPr lang="ru-RU" sz="6400" b="1" dirty="0"/>
              <a:t>и спокойным голосом. Многое передается с помощью жестов, </a:t>
            </a:r>
            <a:r>
              <a:rPr lang="ru-RU" sz="6400" b="1" dirty="0" smtClean="0"/>
              <a:t>взглядов, мимики.</a:t>
            </a:r>
            <a:endParaRPr lang="ru-RU" sz="6400" b="1" dirty="0"/>
          </a:p>
          <a:p>
            <a:r>
              <a:rPr lang="ru-RU" sz="6400" b="1" dirty="0"/>
              <a:t>- </a:t>
            </a:r>
            <a:r>
              <a:rPr lang="ru-RU" sz="6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Межличностная </a:t>
            </a:r>
            <a:r>
              <a:rPr lang="ru-RU" sz="6400" b="1" dirty="0"/>
              <a:t>(от 0,5 до 1,2 метра). На ней осуществляется общение между друзьями</a:t>
            </a:r>
            <a:r>
              <a:rPr lang="ru-RU" sz="6400" b="1" dirty="0" smtClean="0"/>
              <a:t>)</a:t>
            </a:r>
            <a:endParaRPr lang="ru-RU" sz="6400" b="1" dirty="0"/>
          </a:p>
          <a:p>
            <a:r>
              <a:rPr lang="ru-RU" sz="6400" b="1" dirty="0"/>
              <a:t>- </a:t>
            </a:r>
            <a:r>
              <a:rPr lang="ru-RU" sz="6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Официально-деловая или социальная </a:t>
            </a:r>
            <a:r>
              <a:rPr lang="ru-RU" sz="6400" b="1" dirty="0"/>
              <a:t>(от 1,2 до 3,7 метра). Используется для делового общения, причем чем больше расстояние между </a:t>
            </a:r>
            <a:r>
              <a:rPr lang="ru-RU" sz="6400" b="1" dirty="0" smtClean="0"/>
              <a:t>партнерами, тем </a:t>
            </a:r>
            <a:r>
              <a:rPr lang="ru-RU" sz="6400" b="1" dirty="0"/>
              <a:t>более официальны их отношения</a:t>
            </a:r>
            <a:r>
              <a:rPr lang="ru-RU" sz="6400" b="1" dirty="0" smtClean="0"/>
              <a:t>.</a:t>
            </a:r>
            <a:endParaRPr lang="ru-RU" sz="6400" b="1" dirty="0"/>
          </a:p>
          <a:p>
            <a:r>
              <a:rPr lang="ru-RU" sz="6400" b="1" dirty="0"/>
              <a:t>- </a:t>
            </a:r>
            <a:r>
              <a:rPr lang="ru-RU" sz="6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Публичная </a:t>
            </a:r>
            <a:r>
              <a:rPr lang="ru-RU" sz="6400" b="1" dirty="0"/>
              <a:t>(более 3,7 метров). </a:t>
            </a:r>
            <a:r>
              <a:rPr lang="ru-RU" sz="6400" b="1" dirty="0" err="1"/>
              <a:t>Характерезуется</a:t>
            </a:r>
            <a:r>
              <a:rPr lang="ru-RU" sz="6400" b="1" dirty="0"/>
              <a:t> выступлением перед аудиторией. При таком общении человек должен следить за речью, за правильностью построения фраз только при словах)	</a:t>
            </a:r>
          </a:p>
          <a:p>
            <a:endParaRPr lang="ru-RU" sz="1800" dirty="0"/>
          </a:p>
          <a:p>
            <a:endParaRPr lang="ru-RU" sz="4400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9" y="342901"/>
            <a:ext cx="5073161" cy="5834062"/>
          </a:xfrm>
        </p:spPr>
      </p:pic>
    </p:spTree>
    <p:extLst>
      <p:ext uri="{BB962C8B-B14F-4D97-AF65-F5344CB8AC3E}">
        <p14:creationId xmlns:p14="http://schemas.microsoft.com/office/powerpoint/2010/main" val="4917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054"/>
            <a:ext cx="10515600" cy="6690946"/>
          </a:xfrm>
        </p:spPr>
        <p:txBody>
          <a:bodyPr>
            <a:normAutofit/>
          </a:bodyPr>
          <a:lstStyle/>
          <a:p>
            <a:r>
              <a:rPr lang="ru-RU" b="1" dirty="0" smtClean="0"/>
              <a:t>4</a:t>
            </a:r>
            <a:r>
              <a:rPr lang="ru-RU" b="1" dirty="0"/>
              <a:t>)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Визуальный контакт. </a:t>
            </a:r>
            <a:r>
              <a:rPr lang="ru-RU" b="1" dirty="0" err="1" smtClean="0"/>
              <a:t>Визуалика</a:t>
            </a:r>
            <a:r>
              <a:rPr lang="ru-RU" b="1" dirty="0" smtClean="0"/>
              <a:t> </a:t>
            </a:r>
            <a:r>
              <a:rPr lang="ru-RU" b="1" dirty="0"/>
              <a:t>или контакт глаз. Установлено, </a:t>
            </a:r>
            <a:r>
              <a:rPr lang="ru-RU" b="1" dirty="0" smtClean="0"/>
              <a:t>что обычно </a:t>
            </a:r>
            <a:r>
              <a:rPr lang="ru-RU" b="1" dirty="0"/>
              <a:t>общающиеся смотрят в глаза друг другу не более 10 </a:t>
            </a:r>
            <a:r>
              <a:rPr lang="ru-RU" b="1" dirty="0" smtClean="0"/>
              <a:t>секунд.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Контакт глаз чаще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используются для установления эмоционального контакта с собеседником и поддержания его в процессе беседы, для фиксации того, насколько хорошо человек владеет собой, а также для получения информации о том, что люди в действительности думают о других.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05" y="3499658"/>
            <a:ext cx="9144000" cy="33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533" y="0"/>
            <a:ext cx="6129867" cy="6625200"/>
          </a:xfrm>
        </p:spPr>
        <p:txBody>
          <a:bodyPr>
            <a:normAutofit/>
          </a:bodyPr>
          <a:lstStyle/>
          <a:p>
            <a:r>
              <a:rPr lang="ru-RU" b="1" dirty="0"/>
              <a:t>По оценкам специалистов именно невербальная система коммуникации является транспортером основной массы коммуникации в процессе общения и источником построения точного образа партнера по общению. Так, в частности, исследователь невербальных средств коммуникации </a:t>
            </a:r>
            <a:r>
              <a:rPr lang="ru-RU" b="1" dirty="0" err="1"/>
              <a:t>А.Мейерабиан</a:t>
            </a:r>
            <a:r>
              <a:rPr lang="ru-RU" b="1" dirty="0"/>
              <a:t> доказал, что 93% информации в процессе взаимодействия передается по каналам невербальной коммуникации (55% - мимикой, жестами, позами и 38% - высотой, тембром и интонацией голоса).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11" y="0"/>
            <a:ext cx="6160789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7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" y="0"/>
            <a:ext cx="121025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7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0"/>
            <a:ext cx="5651216" cy="66592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069" y="492369"/>
            <a:ext cx="605166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Деловое общение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это процесс взаимосвязи и взаимодействия, в котором происходит обмен деятельностью, информацией и опытом, предполагающим достижение определенного результата, решение конкретной проблемы или реализацию определенной цели.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Деловое общение можно условно разделить на прямое (непосредственный контакт) и косвенное (когда между партнерами существует пространственно-временная дистанция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Таким образом,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3749040"/>
            <a:ext cx="6201294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4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5" y="224444"/>
            <a:ext cx="5823064" cy="63592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69574"/>
            <a:ext cx="6019801" cy="6672048"/>
          </a:xfrm>
        </p:spPr>
      </p:pic>
    </p:spTree>
    <p:extLst>
      <p:ext uri="{BB962C8B-B14F-4D97-AF65-F5344CB8AC3E}">
        <p14:creationId xmlns:p14="http://schemas.microsoft.com/office/powerpoint/2010/main" val="402399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74567"/>
            <a:ext cx="6059978" cy="6483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15" y="174567"/>
            <a:ext cx="5410199" cy="6483928"/>
          </a:xfrm>
        </p:spPr>
      </p:pic>
    </p:spTree>
    <p:extLst>
      <p:ext uri="{BB962C8B-B14F-4D97-AF65-F5344CB8AC3E}">
        <p14:creationId xmlns:p14="http://schemas.microsoft.com/office/powerpoint/2010/main" val="126156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90" y="206477"/>
            <a:ext cx="7364362" cy="63516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3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Понятие и структура общения.</a:t>
            </a:r>
          </a:p>
          <a:p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Верабальное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 и невербальное общение.</a:t>
            </a:r>
          </a:p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Этапы общения.</a:t>
            </a:r>
          </a:p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Деловое общение.</a:t>
            </a:r>
            <a:endParaRPr lang="ru-RU" dirty="0" smtClean="0">
              <a:ea typeface="Times New Roman" pitchFamily="18" charset="0"/>
              <a:cs typeface="Courier New" pitchFamily="49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1" y="2852531"/>
            <a:ext cx="7806013" cy="34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1" y="149629"/>
            <a:ext cx="5785658" cy="6616931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1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9348" cy="6858000"/>
          </a:xfr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25" y="-69574"/>
            <a:ext cx="5395451" cy="65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11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137652" y="292590"/>
            <a:ext cx="783630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Культура делового общения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включает следующие компоненты: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а) техника делового общения;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б) психология делового общения;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в) этика делового общения;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г) служебный этикет (этикетные правила делового общения).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эти компоненты неразрывно связаны между собой и наличествуют практически в любой форме делового общения, в каждом деловом контакте.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7" y="3628103"/>
            <a:ext cx="5842178" cy="32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4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9" y="172622"/>
            <a:ext cx="5993477" cy="6365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70262" y="339770"/>
            <a:ext cx="5523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делового общения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включает следующие компоненты: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а) техника делового общения;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психология;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этика делового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общения;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г) служебный этикет (этикетные правила делового общения).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эти компоненты неразрывно связаны между собой и наличествуют практически в любой форме делового общения, в каждом деловом контакте.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4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918" y="252844"/>
            <a:ext cx="43927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Этика делового общения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сумма выработанных наукой, практикой и мировым опытом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нравственно-этических требований, принципов, норм и правил,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соблюдение которых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обеспечивает взаимопонимание и взаимное доверие субъектов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делового общения, повышает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эффективность контактов и конечных результатов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их совместных действий.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07" y="145332"/>
            <a:ext cx="5360893" cy="6712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" y="2958353"/>
            <a:ext cx="6741460" cy="37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" y="0"/>
            <a:ext cx="11976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8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" y="0"/>
            <a:ext cx="562636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0"/>
            <a:ext cx="6066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59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" y="68826"/>
            <a:ext cx="10893287" cy="66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97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496"/>
            <a:ext cx="10668000" cy="530450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16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1822" y="585909"/>
            <a:ext cx="5659315" cy="595556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На сегодняшний день в психологии существует огромное количество несовпадающих между собой определений </a:t>
            </a:r>
            <a:r>
              <a:rPr lang="ru-RU" b="1" dirty="0" smtClean="0"/>
              <a:t>понятия «общение». </a:t>
            </a:r>
          </a:p>
          <a:p>
            <a:r>
              <a:rPr lang="ru-RU" b="1" dirty="0" smtClean="0"/>
              <a:t>Это </a:t>
            </a:r>
            <a:r>
              <a:rPr lang="ru-RU" b="1" dirty="0"/>
              <a:t>дало повод А.А</a:t>
            </a:r>
            <a:r>
              <a:rPr lang="ru-RU" b="1" dirty="0" smtClean="0"/>
              <a:t>. Леонтьеву </a:t>
            </a:r>
            <a:r>
              <a:rPr lang="ru-RU" b="1" dirty="0"/>
              <a:t>говорить, что вопрос о дефиниции процесса общения можно вынести в-отдельную научную проблему. </a:t>
            </a:r>
            <a:endParaRPr lang="ru-RU" b="1" dirty="0" smtClean="0"/>
          </a:p>
          <a:p>
            <a:r>
              <a:rPr lang="ru-RU" b="1" dirty="0" smtClean="0"/>
              <a:t>Поэтому </a:t>
            </a:r>
            <a:r>
              <a:rPr lang="ru-RU" b="1" dirty="0"/>
              <a:t>данный вопрос стал темой очень серьезной дискуссии, главным пунктом которой является определение соотношения категорий «общение» и «деятельность».</a:t>
            </a:r>
          </a:p>
          <a:p>
            <a:r>
              <a:rPr lang="ru-RU" b="1" dirty="0"/>
              <a:t>А.Н. Леонтьев рассматривает общение, с одной стороны - как базовую потребность человека, а с другой - как условие его социализации, а также «условие процесса усвоения индивидами достижений  общественно-исторического развития человечества».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85" y="585909"/>
            <a:ext cx="5037991" cy="5337833"/>
          </a:xfrm>
        </p:spPr>
      </p:pic>
    </p:spTree>
    <p:extLst>
      <p:ext uri="{BB962C8B-B14F-4D97-AF65-F5344CB8AC3E}">
        <p14:creationId xmlns:p14="http://schemas.microsoft.com/office/powerpoint/2010/main" val="3865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6335" y="0"/>
            <a:ext cx="104330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Таким образом, общение </a:t>
            </a:r>
            <a:r>
              <a:rPr lang="ru-RU" sz="3200" b="1" dirty="0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- сложный многоплановый процесс установления и развития контактов между людьми, порождаемый потребностями совместной деятельности и включающий в себя обмен информацией, выработку единой стратегии взаимодействия, восприятие и понимание другого человека.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35" y="3539430"/>
            <a:ext cx="7938654" cy="341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67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4446"/>
            <a:ext cx="10515600" cy="577251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smtClean="0"/>
              <a:t>Структура </a:t>
            </a:r>
            <a:r>
              <a:rPr lang="ru-RU" b="1" dirty="0"/>
              <a:t>общения </a:t>
            </a:r>
            <a:r>
              <a:rPr lang="ru-RU" b="1" dirty="0" smtClean="0"/>
              <a:t>состоит из трех </a:t>
            </a:r>
            <a:r>
              <a:rPr lang="ru-RU" b="1" dirty="0"/>
              <a:t>взаимосвязанных — сторон: коммуникативной, интерактивной и </a:t>
            </a:r>
            <a:r>
              <a:rPr lang="ru-RU" b="1" dirty="0" smtClean="0"/>
              <a:t>перцептивной: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23091499"/>
              </p:ext>
            </p:extLst>
          </p:nvPr>
        </p:nvGraphicFramePr>
        <p:xfrm>
          <a:off x="1547446" y="1406769"/>
          <a:ext cx="9135207" cy="505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3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0485"/>
            <a:ext cx="10515600" cy="5816478"/>
          </a:xfrm>
        </p:spPr>
        <p:txBody>
          <a:bodyPr/>
          <a:lstStyle/>
          <a:p>
            <a:r>
              <a:rPr lang="ru-RU" b="1" u="sng" dirty="0"/>
              <a:t>Коммуникативная сторона общения </a:t>
            </a:r>
            <a:r>
              <a:rPr lang="ru-RU" b="1" dirty="0"/>
              <a:t>(или коммуникация в узком смысле слова) состоит в обмене информацией между общающимися  индивидами.</a:t>
            </a:r>
          </a:p>
          <a:p>
            <a:r>
              <a:rPr lang="ru-RU" b="1" u="sng" dirty="0"/>
              <a:t>Интерактивная сторона </a:t>
            </a:r>
            <a:r>
              <a:rPr lang="ru-RU" b="1" dirty="0"/>
              <a:t>заключается в организации взаимодействия между общающимися индивидами (обмен действиями). </a:t>
            </a:r>
            <a:endParaRPr lang="ru-RU" b="1" dirty="0" smtClean="0"/>
          </a:p>
          <a:p>
            <a:r>
              <a:rPr lang="ru-RU" b="1" u="sng" dirty="0" smtClean="0"/>
              <a:t>Перцептивная </a:t>
            </a:r>
            <a:r>
              <a:rPr lang="ru-RU" b="1" u="sng" dirty="0"/>
              <a:t>сторона общения </a:t>
            </a:r>
            <a:r>
              <a:rPr lang="ru-RU" b="1" dirty="0"/>
              <a:t>означает процесс восприятия и познания друг друга партнерами по общению и установления на этой основе взаимопонимания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29" y="3807069"/>
            <a:ext cx="5353396" cy="29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/>
              <a:t>Коммуникативная сторона </a:t>
            </a:r>
            <a:r>
              <a:rPr lang="ru-RU" sz="3200" b="1" smtClean="0"/>
              <a:t>общения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4885"/>
            <a:ext cx="10515600" cy="543364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Во </a:t>
            </a:r>
            <a:r>
              <a:rPr lang="ru-RU" b="1" dirty="0"/>
              <a:t>время акта общения имеет место не просто движение информации, а взаимная передача закодированных сведений между двумя индивидами — субъектами общения. </a:t>
            </a:r>
            <a:endParaRPr lang="ru-RU" b="1" dirty="0" smtClean="0"/>
          </a:p>
          <a:p>
            <a:r>
              <a:rPr lang="ru-RU" b="1" dirty="0" smtClean="0"/>
              <a:t>Следовательно</a:t>
            </a:r>
            <a:r>
              <a:rPr lang="ru-RU" b="1" dirty="0"/>
              <a:t>, схематично коммуникация может быть изображена как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↔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/>
              <a:t>Следовательно</a:t>
            </a:r>
            <a:r>
              <a:rPr lang="ru-RU" b="1" dirty="0"/>
              <a:t>, имеет место обмен информацией. </a:t>
            </a:r>
            <a:endParaRPr lang="ru-RU" b="1" dirty="0" smtClean="0"/>
          </a:p>
          <a:p>
            <a:r>
              <a:rPr lang="ru-RU" b="1" dirty="0" smtClean="0"/>
              <a:t>Но </a:t>
            </a:r>
            <a:r>
              <a:rPr lang="ru-RU" b="1" dirty="0"/>
              <a:t>люди при этом не просто обмениваются значениями, они стремятся при этом выработать общий </a:t>
            </a:r>
            <a:r>
              <a:rPr lang="ru-RU" b="1" dirty="0" smtClean="0"/>
              <a:t>смысл. </a:t>
            </a:r>
          </a:p>
          <a:p>
            <a:r>
              <a:rPr lang="ru-RU" b="1" dirty="0" smtClean="0"/>
              <a:t>А </a:t>
            </a:r>
            <a:r>
              <a:rPr lang="ru-RU" b="1" dirty="0"/>
              <a:t>это возможно лишь в том случае, если информация не только принята, но и осмыслена.</a:t>
            </a:r>
          </a:p>
          <a:p>
            <a:r>
              <a:rPr lang="ru-RU" b="1" dirty="0"/>
              <a:t>Коммуникативное взаимодействие возможно только в том случае, когда человек, направляющий информацию (коммуникатор) и человек, принимающий ее (реципиент) обладают сходной системой кодификации и </a:t>
            </a:r>
            <a:r>
              <a:rPr lang="ru-RU" b="1" dirty="0" err="1"/>
              <a:t>декодификации</a:t>
            </a:r>
            <a:r>
              <a:rPr lang="ru-RU" b="1" dirty="0"/>
              <a:t> информации. Т.е. «все должны говорить на одном языке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86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91192"/>
            <a:ext cx="6636774" cy="6666808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сторона общения. </a:t>
            </a:r>
            <a:endPara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/>
              <a:t>Это </a:t>
            </a:r>
            <a:r>
              <a:rPr lang="ru-RU" sz="2000" b="1" dirty="0"/>
              <a:t>характеристика тех </a:t>
            </a:r>
            <a:r>
              <a:rPr lang="ru-RU" sz="2000" b="1" dirty="0" smtClean="0"/>
              <a:t>компонентов общения</a:t>
            </a:r>
            <a:r>
              <a:rPr lang="ru-RU" sz="2000" b="1" dirty="0"/>
              <a:t>, которые связаны со взаимодействием людей, с </a:t>
            </a:r>
            <a:r>
              <a:rPr lang="ru-RU" sz="2000" b="1" dirty="0" smtClean="0"/>
              <a:t>непосредственной организацией </a:t>
            </a:r>
            <a:r>
              <a:rPr lang="ru-RU" sz="2000" b="1" dirty="0"/>
              <a:t>их совместной деятельности. </a:t>
            </a:r>
            <a:endParaRPr lang="ru-RU" sz="2000" b="1" dirty="0" smtClean="0"/>
          </a:p>
          <a:p>
            <a:r>
              <a:rPr lang="ru-RU" sz="2000" b="1" dirty="0" smtClean="0"/>
              <a:t>Есть </a:t>
            </a:r>
            <a:r>
              <a:rPr lang="ru-RU" sz="2000" b="1" dirty="0"/>
              <a:t>два типа взаимодействий </a:t>
            </a:r>
            <a:r>
              <a:rPr lang="ru-RU" sz="2000" b="1" dirty="0" smtClean="0"/>
              <a:t>—кооперация </a:t>
            </a:r>
            <a:r>
              <a:rPr lang="ru-RU" sz="2000" b="1" dirty="0"/>
              <a:t>и </a:t>
            </a:r>
            <a:r>
              <a:rPr lang="ru-RU" sz="2000" b="1" dirty="0" smtClean="0"/>
              <a:t>конкуренция. </a:t>
            </a:r>
          </a:p>
          <a:p>
            <a:r>
              <a:rPr lang="ru-RU" sz="2000" b="1" dirty="0" smtClean="0"/>
              <a:t>Кооперативное </a:t>
            </a:r>
            <a:r>
              <a:rPr lang="ru-RU" sz="2000" b="1" dirty="0"/>
              <a:t>взаимодействие означает координацию сил участников. </a:t>
            </a:r>
            <a:endParaRPr lang="ru-RU" sz="2000" b="1" dirty="0" smtClean="0"/>
          </a:p>
          <a:p>
            <a:r>
              <a:rPr lang="ru-RU" sz="2000" b="1" dirty="0" smtClean="0"/>
              <a:t>Кооперация </a:t>
            </a:r>
            <a:r>
              <a:rPr lang="ru-RU" sz="2000" b="1" dirty="0"/>
              <a:t>является необходимым </a:t>
            </a:r>
            <a:r>
              <a:rPr lang="ru-RU" sz="2000" b="1" dirty="0" smtClean="0"/>
              <a:t>элементом совместной </a:t>
            </a:r>
            <a:r>
              <a:rPr lang="ru-RU" sz="2000" b="1" dirty="0"/>
              <a:t>деятельности, </a:t>
            </a:r>
            <a:r>
              <a:rPr lang="ru-RU" sz="2000" b="1" dirty="0" smtClean="0"/>
              <a:t>порождается </a:t>
            </a:r>
            <a:r>
              <a:rPr lang="ru-RU" sz="2000" b="1" dirty="0"/>
              <a:t>самой ее природой</a:t>
            </a:r>
            <a:r>
              <a:rPr lang="ru-RU" sz="2000" b="1" dirty="0" smtClean="0"/>
              <a:t>.</a:t>
            </a:r>
            <a:r>
              <a:rPr lang="ru-RU" sz="2000" b="1" dirty="0"/>
              <a:t> </a:t>
            </a:r>
          </a:p>
          <a:p>
            <a:r>
              <a:rPr lang="ru-RU" sz="2000" b="1" dirty="0"/>
              <a:t>Конкуренция — одной из наиболее ярких ее форм является </a:t>
            </a:r>
            <a:r>
              <a:rPr lang="ru-RU" sz="2000" b="1" dirty="0" smtClean="0"/>
              <a:t>конфликт.</a:t>
            </a:r>
          </a:p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Перцептивная сторона общения </a:t>
            </a:r>
            <a:r>
              <a:rPr lang="ru-RU" sz="2000" b="1" dirty="0"/>
              <a:t>— это процесс восприятия и понимания людьми друг друга.</a:t>
            </a:r>
          </a:p>
          <a:p>
            <a:r>
              <a:rPr lang="ru-RU" sz="2000" b="1" dirty="0"/>
              <a:t>Все три стороны общения тесно переплетаются между собой, органически дополняют друг друга и составляют процесс общения </a:t>
            </a:r>
            <a:r>
              <a:rPr lang="ru-RU" sz="2000" b="1" dirty="0" smtClean="0"/>
              <a:t>в целом</a:t>
            </a:r>
            <a:r>
              <a:rPr lang="ru-RU" sz="2000" b="1" dirty="0"/>
              <a:t>.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814647"/>
            <a:ext cx="5594464" cy="4852748"/>
          </a:xfrm>
        </p:spPr>
      </p:pic>
    </p:spTree>
    <p:extLst>
      <p:ext uri="{BB962C8B-B14F-4D97-AF65-F5344CB8AC3E}">
        <p14:creationId xmlns:p14="http://schemas.microsoft.com/office/powerpoint/2010/main" val="39340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502"/>
            <a:ext cx="10515600" cy="611046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Общение осуществляется </a:t>
            </a:r>
            <a:r>
              <a:rPr lang="ru-RU" b="1" dirty="0"/>
              <a:t>по следующим каналам: вербальный (речевой) и невербальный (неречевой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1192695"/>
            <a:ext cx="10853530" cy="54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1108</Words>
  <Application>Microsoft Office PowerPoint</Application>
  <PresentationFormat>Широкоэкранный</PresentationFormat>
  <Paragraphs>95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Times New Roman</vt:lpstr>
      <vt:lpstr>Тема Office</vt:lpstr>
      <vt:lpstr>ПСИХОЛОГИЯ ДЕЛОВОЙ КОММУНИКАЦИИ И ПРОФЕССИОНАЛЬНОГО ОБЩЕНИЯ</vt:lpstr>
      <vt:lpstr>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Коммуникативная сторона общения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Хабижановна</dc:creator>
  <cp:lastModifiedBy>MASTER</cp:lastModifiedBy>
  <cp:revision>107</cp:revision>
  <dcterms:created xsi:type="dcterms:W3CDTF">2020-02-18T18:24:14Z</dcterms:created>
  <dcterms:modified xsi:type="dcterms:W3CDTF">2023-03-28T10:17:13Z</dcterms:modified>
</cp:coreProperties>
</file>